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6" r:id="rId4"/>
    <p:sldId id="267" r:id="rId5"/>
    <p:sldId id="268" r:id="rId6"/>
    <p:sldId id="258" r:id="rId7"/>
    <p:sldId id="259" r:id="rId8"/>
    <p:sldId id="269" r:id="rId9"/>
    <p:sldId id="270" r:id="rId10"/>
    <p:sldId id="271" r:id="rId11"/>
    <p:sldId id="279" r:id="rId12"/>
    <p:sldId id="272" r:id="rId13"/>
    <p:sldId id="273" r:id="rId14"/>
    <p:sldId id="274" r:id="rId15"/>
    <p:sldId id="275" r:id="rId16"/>
    <p:sldId id="276" r:id="rId17"/>
    <p:sldId id="277" r:id="rId18"/>
    <p:sldId id="280" r:id="rId19"/>
    <p:sldId id="281" r:id="rId20"/>
    <p:sldId id="283" r:id="rId21"/>
    <p:sldId id="284" r:id="rId22"/>
    <p:sldId id="282" r:id="rId23"/>
    <p:sldId id="261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118">
          <p15:clr>
            <a:srgbClr val="A4A3A4"/>
          </p15:clr>
        </p15:guide>
        <p15:guide id="3" pos="39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iWq60kyWMGY0ZctDJdHBJGmO48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82"/>
    <a:srgbClr val="0000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88851-E207-48FA-BDB7-296A838E5C43}" v="42" dt="2026-04-08T23:37:40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1118"/>
        <p:guide pos="39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C17DA685-031D-9C24-A5EA-702754EA0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>
            <a:extLst>
              <a:ext uri="{FF2B5EF4-FFF2-40B4-BE49-F238E27FC236}">
                <a16:creationId xmlns:a16="http://schemas.microsoft.com/office/drawing/2014/main" id="{30360733-2BBB-3F95-7F16-D124AE7441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4:notes">
            <a:extLst>
              <a:ext uri="{FF2B5EF4-FFF2-40B4-BE49-F238E27FC236}">
                <a16:creationId xmlns:a16="http://schemas.microsoft.com/office/drawing/2014/main" id="{01BB87AC-5BC6-A064-1B50-B679B9779E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158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01649008-90F8-CA8B-3041-701C2D523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>
            <a:extLst>
              <a:ext uri="{FF2B5EF4-FFF2-40B4-BE49-F238E27FC236}">
                <a16:creationId xmlns:a16="http://schemas.microsoft.com/office/drawing/2014/main" id="{7C16EF63-265D-7965-BA83-F254998F12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4:notes">
            <a:extLst>
              <a:ext uri="{FF2B5EF4-FFF2-40B4-BE49-F238E27FC236}">
                <a16:creationId xmlns:a16="http://schemas.microsoft.com/office/drawing/2014/main" id="{026FCCBC-DC36-D4F1-6F67-088C14B2A6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0491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C0A3EADA-5B24-6098-68F3-267D68341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>
            <a:extLst>
              <a:ext uri="{FF2B5EF4-FFF2-40B4-BE49-F238E27FC236}">
                <a16:creationId xmlns:a16="http://schemas.microsoft.com/office/drawing/2014/main" id="{ADEEED6B-E3F7-A498-FFE7-4596185A83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4:notes">
            <a:extLst>
              <a:ext uri="{FF2B5EF4-FFF2-40B4-BE49-F238E27FC236}">
                <a16:creationId xmlns:a16="http://schemas.microsoft.com/office/drawing/2014/main" id="{1312248E-FBF8-2773-3126-5055DE887E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8477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FA009F84-036C-F67A-133F-6C895B80A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E5C33202-7F2F-8CBA-3CB1-2CECEDB644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172681B8-20D1-AA8B-BD09-90228DEDE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2473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1908CB3E-53A5-3099-24B2-38B59EFE3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6C91701D-B987-986B-F623-DEAB3A77D1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21571355-72DE-D10A-351A-E30CC50CA3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0130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357FFFFF-5156-2651-9360-6D6FC22F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F4EAE06F-EB7B-0D01-C65E-A9EE7A354C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939014B6-150B-347C-2DD3-C5D410A264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0060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50A4B176-3EB6-A3E9-DFEF-4AF39A268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EF25441C-9B8E-3E26-EA1A-EAC8E4A39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358E0089-71E5-FC50-48A5-9F44D62241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9557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1231DA7D-B4CE-88F9-D709-90098BC77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D28B24FD-035D-7CC7-C1A9-6D987D6DD0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0B093489-78E2-3136-80BA-8F8C047C83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2373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63C46361-E30D-7B3E-7AD1-540966497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6947FA18-F672-D37B-DABA-3FF086E017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2C798C37-52DA-E617-673E-DBBD43CC29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3883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6206FC5C-C677-8514-9D97-C5A0FAC71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D7BE00D2-AC6B-4453-0169-B16B601EEC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D85D959F-35D8-8FB3-6785-349601A9CA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7135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2D86C0EB-52D5-6BC7-721D-049C4B2AE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1395D2E8-80A5-31E7-09F8-CDDA8D4D23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3F90B99E-57FE-A7E7-C433-5EF067E386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8115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EFA341AF-00AA-3A35-D2F1-8C35CE060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981C0ABC-8EFC-0C82-3997-E06893780A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254CBA30-CA18-F599-FB84-CB223753EC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55287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E6E0C513-6A30-C755-7C88-1DAEB981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E41A4BB5-36C6-4EF1-4FE1-5DC07DCB8A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67CBF587-A00C-0853-5CF7-378EB8F3E1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487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BB853B7D-45B5-645A-EDD4-2D521F0E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01F9E1BB-8AD9-8E99-F55C-749A241BFB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9D3663EE-3F06-2BB8-F61B-FDFE60118A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2965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BA92D545-37C8-0140-A9ED-7DCAE6074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5F5AD6AF-15B1-DF84-7DB0-B437A46D33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9B139CB5-AA12-64DF-2A8E-37DD48DBB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284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4AFB3F57-D03F-2A27-12EA-7D4FEF1CB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C9030C61-6475-F793-039C-0B5C46231C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33304363-11B4-59B3-DAE5-51489315EA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83038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E58C42D3-B69C-AC8D-7277-DE9616C2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4F676183-8E92-C112-FD96-A489D652D6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02747499-2673-5D1F-0985-6683D24E1E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84482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334ADCDB-B157-52A3-3E4F-CBE4E6809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5C37967B-8EAD-15C0-1373-EB54D31B06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000B1957-2CB8-25F6-BDDC-DF92770638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32363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rebuchet M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A898E"/>
              </a:buClr>
              <a:buSzPts val="2400"/>
              <a:buNone/>
              <a:defRPr sz="2400">
                <a:solidFill>
                  <a:srgbClr val="8A898E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2000"/>
              <a:buNone/>
              <a:defRPr sz="2000">
                <a:solidFill>
                  <a:srgbClr val="8A89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1800"/>
              <a:buNone/>
              <a:defRPr sz="1800">
                <a:solidFill>
                  <a:srgbClr val="8A89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1600"/>
              <a:buNone/>
              <a:defRPr sz="1600">
                <a:solidFill>
                  <a:srgbClr val="8A89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1600"/>
              <a:buNone/>
              <a:defRPr sz="1600">
                <a:solidFill>
                  <a:srgbClr val="8A89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1600"/>
              <a:buNone/>
              <a:defRPr sz="1600">
                <a:solidFill>
                  <a:srgbClr val="8A89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1600"/>
              <a:buNone/>
              <a:defRPr sz="1600">
                <a:solidFill>
                  <a:srgbClr val="8A89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1600"/>
              <a:buNone/>
              <a:defRPr sz="1600">
                <a:solidFill>
                  <a:srgbClr val="8A89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98E"/>
              </a:buClr>
              <a:buSzPts val="1600"/>
              <a:buNone/>
              <a:defRPr sz="1600">
                <a:solidFill>
                  <a:srgbClr val="8A898E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A898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9impvJMZyN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/>
          <p:nvPr/>
        </p:nvSpPr>
        <p:spPr>
          <a:xfrm>
            <a:off x="1671050" y="2619550"/>
            <a:ext cx="8431200" cy="17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rgbClr val="2FDF95"/>
                </a:solidFill>
                <a:latin typeface="Trebuchet MS"/>
                <a:ea typeface="Trebuchet MS"/>
                <a:cs typeface="Trebuchet MS"/>
                <a:sym typeface="Trebuchet MS"/>
              </a:rPr>
              <a:t>NR 1 – </a:t>
            </a:r>
            <a:r>
              <a:rPr lang="en-US" sz="3300" b="1" i="0" u="none" strike="noStrike" cap="none" dirty="0" err="1">
                <a:solidFill>
                  <a:srgbClr val="2FDF95"/>
                </a:solidFill>
                <a:latin typeface="Trebuchet MS"/>
                <a:ea typeface="Trebuchet MS"/>
                <a:cs typeface="Trebuchet MS"/>
                <a:sym typeface="Trebuchet MS"/>
              </a:rPr>
              <a:t>Saúde</a:t>
            </a:r>
            <a:r>
              <a:rPr lang="en-US" sz="3300" b="1" i="0" u="none" strike="noStrike" cap="none" dirty="0">
                <a:solidFill>
                  <a:srgbClr val="2FDF95"/>
                </a:solidFill>
                <a:latin typeface="Trebuchet MS"/>
                <a:ea typeface="Trebuchet MS"/>
                <a:cs typeface="Trebuchet MS"/>
                <a:sym typeface="Trebuchet MS"/>
              </a:rPr>
              <a:t> mental no </a:t>
            </a:r>
            <a:r>
              <a:rPr lang="en-US" sz="3300" b="1" i="0" u="none" strike="noStrike" cap="none" dirty="0" err="1">
                <a:solidFill>
                  <a:srgbClr val="2FDF95"/>
                </a:solidFill>
                <a:latin typeface="Trebuchet MS"/>
                <a:ea typeface="Trebuchet MS"/>
                <a:cs typeface="Trebuchet MS"/>
                <a:sym typeface="Trebuchet MS"/>
              </a:rPr>
              <a:t>Trabalho</a:t>
            </a:r>
            <a:r>
              <a:rPr lang="en-US" sz="3300" b="1" i="0" u="none" strike="noStrike" cap="none" dirty="0">
                <a:solidFill>
                  <a:srgbClr val="2FDF95"/>
                </a:solidFill>
                <a:latin typeface="Trebuchet MS"/>
                <a:ea typeface="Trebuchet MS"/>
                <a:cs typeface="Trebuchet MS"/>
                <a:sym typeface="Trebuchet MS"/>
              </a:rPr>
              <a:t>: O QUE MUDA PARA SUA EMPRESA? </a:t>
            </a:r>
            <a:endParaRPr sz="2400" b="0" i="0" u="none" strike="noStrike" cap="none" dirty="0">
              <a:solidFill>
                <a:srgbClr val="2FDF9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300" b="1" i="0" u="none" strike="noStrike" cap="none" dirty="0">
              <a:solidFill>
                <a:srgbClr val="2FDF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/>
          <p:nvPr/>
        </p:nvSpPr>
        <p:spPr>
          <a:xfrm>
            <a:off x="1754375" y="1641987"/>
            <a:ext cx="9208593" cy="438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en-US" sz="20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1- As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empresas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deverão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fazer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o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mapeamento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dos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riscos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psicossociais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do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trabalho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;</a:t>
            </a:r>
            <a:endParaRPr sz="2000" dirty="0">
              <a:latin typeface="+mn-l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2- As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empresas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precisarão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se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preocupar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não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só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com o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trabalhador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, mas com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ambiente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organizacional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ou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seja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, sob o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ponto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de vista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psicossocial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quem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fica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doente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não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é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só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o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trabalhador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, mas o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trabalho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.</a:t>
            </a:r>
            <a:endParaRPr sz="2000" b="1" dirty="0">
              <a:latin typeface="+mn-l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000" b="0" i="0" u="none" strike="noStrike" cap="none" dirty="0">
              <a:solidFill>
                <a:srgbClr val="080808"/>
              </a:solidFill>
              <a:latin typeface="+mn-lt"/>
              <a:ea typeface="Avenir"/>
              <a:cs typeface="Avenir"/>
              <a:sym typeface="Avenir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000" b="1" i="0" u="none" strike="noStrike" cap="none" dirty="0">
                <a:solidFill>
                  <a:srgbClr val="FF0000"/>
                </a:solidFill>
                <a:latin typeface="+mn-lt"/>
                <a:ea typeface="Trebuchet MS"/>
                <a:cs typeface="Trebuchet MS"/>
                <a:sym typeface="Trebuchet MS"/>
              </a:rPr>
              <a:t>Atenção para este mantra!</a:t>
            </a:r>
            <a:endParaRPr sz="2000" b="1" i="0" u="none" strike="noStrike" cap="none" dirty="0">
              <a:solidFill>
                <a:srgbClr val="FF0000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800" b="0" i="0" u="none" strike="noStrike" cap="none" dirty="0">
              <a:solidFill>
                <a:srgbClr val="241C3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241C3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1840407" y="689850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 a </a:t>
            </a:r>
            <a:r>
              <a:rPr lang="en-US" sz="33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novidade</a:t>
            </a:r>
            <a:r>
              <a:rPr lang="en-US" sz="33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3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</a:t>
            </a:r>
            <a:r>
              <a:rPr lang="en-US" sz="33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NR 1? </a:t>
            </a:r>
            <a:endParaRPr sz="3300" b="1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62A1BB19-98CB-4E7C-7E98-76DCFF2B1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>
            <a:extLst>
              <a:ext uri="{FF2B5EF4-FFF2-40B4-BE49-F238E27FC236}">
                <a16:creationId xmlns:a16="http://schemas.microsoft.com/office/drawing/2014/main" id="{FDAD737C-4878-3E18-C66F-DB1CCCFE3670}"/>
              </a:ext>
            </a:extLst>
          </p:cNvPr>
          <p:cNvSpPr txBox="1"/>
          <p:nvPr/>
        </p:nvSpPr>
        <p:spPr>
          <a:xfrm>
            <a:off x="1553497" y="1602658"/>
            <a:ext cx="9527458" cy="530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800" b="0" i="0" u="none" strike="noStrike" cap="none" dirty="0">
                <a:solidFill>
                  <a:srgbClr val="241C36"/>
                </a:solidFill>
                <a:latin typeface="Trebuchet MS"/>
                <a:ea typeface="Trebuchet MS"/>
                <a:cs typeface="Trebuchet MS"/>
                <a:sym typeface="Trebuchet MS"/>
              </a:rPr>
              <a:t>Não! </a:t>
            </a:r>
          </a:p>
          <a:p>
            <a:pPr lvl="0" algn="just">
              <a:lnSpc>
                <a:spcPct val="115000"/>
              </a:lnSpc>
              <a:buSzPts val="2200"/>
            </a:pPr>
            <a:endParaRPr lang="pt-BR" sz="1800" dirty="0">
              <a:latin typeface="+mn-lt"/>
            </a:endParaRPr>
          </a:p>
          <a:p>
            <a:pPr lvl="0" algn="just">
              <a:lnSpc>
                <a:spcPct val="115000"/>
              </a:lnSpc>
              <a:buSzPts val="2200"/>
            </a:pPr>
            <a:r>
              <a:rPr lang="pt-BR" sz="1800" dirty="0">
                <a:latin typeface="+mn-lt"/>
              </a:rPr>
              <a:t>A NR-17, publicada originalmente em 1978, </a:t>
            </a:r>
            <a:r>
              <a:rPr lang="pt-BR" sz="1800" b="1" u="sng" dirty="0">
                <a:latin typeface="+mn-lt"/>
              </a:rPr>
              <a:t>já estabelecia que as condições de trabalho devem ser adaptadas às características psicofisiológicas dos </a:t>
            </a:r>
            <a:r>
              <a:rPr lang="pt-BR" sz="1800" b="1" dirty="0">
                <a:latin typeface="+mn-lt"/>
              </a:rPr>
              <a:t>trabalhadores</a:t>
            </a:r>
            <a:r>
              <a:rPr lang="pt-BR" sz="1800" dirty="0">
                <a:latin typeface="+mn-lt"/>
              </a:rPr>
              <a:t>.</a:t>
            </a:r>
          </a:p>
          <a:p>
            <a:pPr lvl="0" algn="just">
              <a:lnSpc>
                <a:spcPct val="115000"/>
              </a:lnSpc>
              <a:buSzPts val="2200"/>
            </a:pPr>
            <a:endParaRPr lang="pt-BR" sz="1800" dirty="0">
              <a:latin typeface="+mn-lt"/>
            </a:endParaRPr>
          </a:p>
          <a:p>
            <a:pPr lvl="0" algn="just">
              <a:lnSpc>
                <a:spcPct val="115000"/>
              </a:lnSpc>
              <a:buSzPts val="2200"/>
            </a:pPr>
            <a:r>
              <a:rPr lang="pt-BR" sz="1800" dirty="0">
                <a:solidFill>
                  <a:srgbClr val="0000CC"/>
                </a:solidFill>
                <a:highlight>
                  <a:srgbClr val="FFFF00"/>
                </a:highlight>
                <a:latin typeface="+mn-lt"/>
              </a:rPr>
              <a:t>O que diz a NR 17? </a:t>
            </a:r>
          </a:p>
          <a:p>
            <a:pPr lvl="0" algn="just">
              <a:lnSpc>
                <a:spcPct val="115000"/>
              </a:lnSpc>
              <a:buSzPts val="2200"/>
            </a:pPr>
            <a:endParaRPr lang="pt-BR" sz="1800" dirty="0">
              <a:latin typeface="+mn-lt"/>
            </a:endParaRPr>
          </a:p>
          <a:p>
            <a:pPr lvl="0" algn="just">
              <a:lnSpc>
                <a:spcPct val="115000"/>
              </a:lnSpc>
              <a:buSzPts val="2200"/>
            </a:pPr>
            <a:r>
              <a:rPr lang="pt-BR" sz="1800" b="1" u="sng" dirty="0"/>
              <a:t>Desde a origem das normas regulamentadoras, as empresas têm a obrigação de avaliar como o trabalho está organizado.</a:t>
            </a:r>
          </a:p>
          <a:p>
            <a:pPr lvl="0" algn="just">
              <a:lnSpc>
                <a:spcPct val="115000"/>
              </a:lnSpc>
              <a:buSzPts val="2200"/>
            </a:pPr>
            <a:endParaRPr lang="pt-BR" sz="1800" dirty="0"/>
          </a:p>
          <a:p>
            <a:pPr lvl="0" algn="just">
              <a:lnSpc>
                <a:spcPct val="115000"/>
              </a:lnSpc>
              <a:buSzPts val="2200"/>
            </a:pPr>
            <a:r>
              <a:rPr lang="pt-BR" sz="1800" dirty="0">
                <a:solidFill>
                  <a:srgbClr val="004A82"/>
                </a:solidFill>
                <a:highlight>
                  <a:srgbClr val="FFFF00"/>
                </a:highlight>
              </a:rPr>
              <a:t>O que é a organização do trabalho?</a:t>
            </a:r>
          </a:p>
          <a:p>
            <a:pPr marL="285750" lvl="0" indent="-285750" algn="just">
              <a:lnSpc>
                <a:spcPct val="115000"/>
              </a:lnSpc>
              <a:buSzPts val="2200"/>
              <a:buFontTx/>
              <a:buChar char="-"/>
            </a:pPr>
            <a:endParaRPr lang="pt-BR" sz="1800" dirty="0">
              <a:latin typeface="+mn-lt"/>
            </a:endParaRPr>
          </a:p>
          <a:p>
            <a:pPr lvl="0" algn="just">
              <a:lnSpc>
                <a:spcPct val="115000"/>
              </a:lnSpc>
              <a:buSzPts val="2200"/>
            </a:pPr>
            <a:r>
              <a:rPr lang="pt-BR" sz="1800" u="sng" dirty="0"/>
              <a:t>Trata-se da forma como o trabalho acontece no dia a dia,  como as tarefas são estruturadas, quais são as exigências de tempo, o ritmo produtivo, as metas, o nível de autonomia, a pressão operacional e o próprio ambiente em que o trabalhador está inserido</a:t>
            </a:r>
            <a:r>
              <a:rPr lang="pt-BR" sz="1800" dirty="0"/>
              <a:t>. </a:t>
            </a:r>
            <a:endParaRPr sz="1800" i="0" u="none" strike="noStrike" cap="none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241C3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4">
            <a:extLst>
              <a:ext uri="{FF2B5EF4-FFF2-40B4-BE49-F238E27FC236}">
                <a16:creationId xmlns:a16="http://schemas.microsoft.com/office/drawing/2014/main" id="{253099F5-FC1E-2547-798F-6B622238FEE8}"/>
              </a:ext>
            </a:extLst>
          </p:cNvPr>
          <p:cNvSpPr txBox="1"/>
          <p:nvPr/>
        </p:nvSpPr>
        <p:spPr>
          <a:xfrm>
            <a:off x="1840407" y="689850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NR 1 É “NOVA”? </a:t>
            </a:r>
            <a:endParaRPr sz="3300" b="1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9958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1C046008-9A94-86EF-4DE0-48463D860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>
            <a:extLst>
              <a:ext uri="{FF2B5EF4-FFF2-40B4-BE49-F238E27FC236}">
                <a16:creationId xmlns:a16="http://schemas.microsoft.com/office/drawing/2014/main" id="{E5F4325C-2D80-C197-DBF3-950A019B66F7}"/>
              </a:ext>
            </a:extLst>
          </p:cNvPr>
          <p:cNvSpPr txBox="1"/>
          <p:nvPr/>
        </p:nvSpPr>
        <p:spPr>
          <a:xfrm>
            <a:off x="1455174" y="1602658"/>
            <a:ext cx="9094839" cy="4893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 algn="just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17.4.1 A organização do trabalho, para efeito desta NR, deve levar em consideração: </a:t>
            </a:r>
          </a:p>
          <a:p>
            <a:pPr lvl="0" algn="just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 algn="just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a) as normas de produção; </a:t>
            </a:r>
          </a:p>
          <a:p>
            <a:pPr lvl="0" algn="just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b) o modo operatório, quando aplicável; </a:t>
            </a:r>
          </a:p>
          <a:p>
            <a:pPr lvl="0" algn="just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c) a exigência de tempo; </a:t>
            </a:r>
          </a:p>
          <a:p>
            <a:pPr lvl="0" algn="just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d) o ritmo de trabalho; </a:t>
            </a:r>
          </a:p>
          <a:p>
            <a:pPr lvl="0" algn="just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e) o conteúdo das tarefas e os instrumentos e meios técnicos disponíveis; </a:t>
            </a:r>
          </a:p>
          <a:p>
            <a:pPr lvl="0" algn="just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f) os aspectos cognitivos que possam comprometer a segurança e a saúde do trabalhador.</a:t>
            </a: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4">
            <a:extLst>
              <a:ext uri="{FF2B5EF4-FFF2-40B4-BE49-F238E27FC236}">
                <a16:creationId xmlns:a16="http://schemas.microsoft.com/office/drawing/2014/main" id="{6D4A2207-3BA4-FDC7-B983-F467A17CB77E}"/>
              </a:ext>
            </a:extLst>
          </p:cNvPr>
          <p:cNvSpPr txBox="1"/>
          <p:nvPr/>
        </p:nvSpPr>
        <p:spPr>
          <a:xfrm>
            <a:off x="1840407" y="689850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en-US" sz="33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que</a:t>
            </a:r>
            <a:r>
              <a:rPr lang="en-US" sz="33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é a </a:t>
            </a:r>
            <a:r>
              <a:rPr lang="en-US" sz="33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organização</a:t>
            </a:r>
            <a:r>
              <a:rPr lang="en-US" sz="33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en-US" sz="33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trabalho</a:t>
            </a:r>
            <a:r>
              <a:rPr lang="en-US" sz="33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endParaRPr sz="3300" b="1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1808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0572BF7E-9DF0-6226-D260-9DD8EFFB6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>
            <a:extLst>
              <a:ext uri="{FF2B5EF4-FFF2-40B4-BE49-F238E27FC236}">
                <a16:creationId xmlns:a16="http://schemas.microsoft.com/office/drawing/2014/main" id="{5C4A79D1-599C-FDE8-CFA0-610687148D4D}"/>
              </a:ext>
            </a:extLst>
          </p:cNvPr>
          <p:cNvSpPr txBox="1"/>
          <p:nvPr/>
        </p:nvSpPr>
        <p:spPr>
          <a:xfrm>
            <a:off x="1268361" y="1362346"/>
            <a:ext cx="9104671" cy="766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SzPts val="1100"/>
            </a:pPr>
            <a:r>
              <a:rPr lang="pt-BR" sz="1800" dirty="0"/>
              <a:t>Avaliações baseadas exclusivamente em questionários aplicados aos trabalhadores, embora possam contribuir, </a:t>
            </a:r>
            <a:r>
              <a:rPr lang="pt-BR" sz="1800" u="sng" dirty="0"/>
              <a:t>não são suficientes para atender à exigência normativa</a:t>
            </a:r>
            <a:r>
              <a:rPr lang="pt-BR" sz="1800" dirty="0"/>
              <a:t>. </a:t>
            </a:r>
          </a:p>
          <a:p>
            <a:pPr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dirty="0"/>
              <a:t>Metodologias sem base científica consistente </a:t>
            </a:r>
            <a:r>
              <a:rPr lang="pt-BR" sz="1800" u="sng" dirty="0"/>
              <a:t>não oferecem segurança técnica nem jurídica. </a:t>
            </a:r>
          </a:p>
          <a:p>
            <a:pPr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dirty="0"/>
              <a:t>O que a fiscalização busca, em essência, </a:t>
            </a:r>
            <a:r>
              <a:rPr lang="pt-BR" sz="1800" u="sng" dirty="0"/>
              <a:t>é evidência de que houve análise estruturada da organização do trabalho.</a:t>
            </a:r>
          </a:p>
          <a:p>
            <a:pPr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dirty="0"/>
              <a:t>É exatamente nesse ponto que a </a:t>
            </a:r>
            <a:r>
              <a:rPr lang="pt-BR" sz="1800" u="sng" dirty="0"/>
              <a:t>ergonomia</a:t>
            </a:r>
            <a:r>
              <a:rPr lang="pt-BR" sz="1800" dirty="0"/>
              <a:t> se consolida como ferramenta estratégica. </a:t>
            </a:r>
          </a:p>
          <a:p>
            <a:pPr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u="sng" dirty="0"/>
              <a:t>Fornece método para transformar percepções em evidência técnica, por meio da análise dos fatores de risco, da avaliação da exposição, da definição de severidade e probabilidade e da correlação com indicadores objetivos, como absenteísmo, adoecimento e rotatividade. </a:t>
            </a:r>
          </a:p>
          <a:p>
            <a:pPr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dirty="0">
                <a:highlight>
                  <a:srgbClr val="FFFF00"/>
                </a:highlight>
              </a:rPr>
              <a:t>Não se trata de opinião, mas de análise estruturada.</a:t>
            </a:r>
          </a:p>
          <a:p>
            <a:pPr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dirty="0"/>
              <a:t>E por que a ergonomia? </a:t>
            </a:r>
          </a:p>
          <a:p>
            <a:pPr>
              <a:buSzPts val="1100"/>
            </a:pPr>
            <a:endParaRPr lang="pt-BR" sz="1800" dirty="0"/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lang="pt-BR" sz="1800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r>
              <a:rPr lang="pt-BR" sz="1800" dirty="0">
                <a:solidFill>
                  <a:srgbClr val="241C36"/>
                </a:solidFill>
                <a:latin typeface="+mn-lt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rgbClr val="241C36"/>
              </a:solidFill>
              <a:latin typeface="+mn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4">
            <a:extLst>
              <a:ext uri="{FF2B5EF4-FFF2-40B4-BE49-F238E27FC236}">
                <a16:creationId xmlns:a16="http://schemas.microsoft.com/office/drawing/2014/main" id="{9136F079-94DC-9C5A-49C2-3D9ED45BA9A5}"/>
              </a:ext>
            </a:extLst>
          </p:cNvPr>
          <p:cNvSpPr txBox="1"/>
          <p:nvPr/>
        </p:nvSpPr>
        <p:spPr>
          <a:xfrm>
            <a:off x="1840407" y="689850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ATENÇÃO</a:t>
            </a:r>
            <a:r>
              <a:rPr lang="en-US" sz="33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!</a:t>
            </a:r>
            <a:r>
              <a:rPr lang="en-US" sz="33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300" b="1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97292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"/>
          <p:cNvSpPr txBox="1"/>
          <p:nvPr/>
        </p:nvSpPr>
        <p:spPr>
          <a:xfrm>
            <a:off x="1754375" y="2427500"/>
            <a:ext cx="92721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 b="0" i="0" u="none" strike="noStrike" cap="none" dirty="0">
              <a:solidFill>
                <a:srgbClr val="001D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1.5.3.1.4 O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gerenciamento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riscos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ocupacionais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deve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abranger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riscos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decorrem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dos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agentes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físicos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químicos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biológicos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riscos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acidentes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400" b="0" i="0" u="none" strike="noStrike" cap="none" dirty="0" err="1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riscos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relacionados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aos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fatores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ergonômicos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incluindo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fatores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risco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psicossociais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relacionados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ao</a:t>
            </a:r>
            <a:r>
              <a:rPr lang="en-US" sz="2400" b="1" i="1" u="none" strike="noStrike" cap="none" dirty="0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dirty="0" err="1">
                <a:solidFill>
                  <a:srgbClr val="001D3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trabalho</a:t>
            </a: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1D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b="1" i="0" u="none" strike="noStrike" cap="none" dirty="0">
              <a:solidFill>
                <a:srgbClr val="001D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 b="0" i="0" u="none" strike="noStrike" cap="none" dirty="0">
              <a:solidFill>
                <a:srgbClr val="001D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 b="0" i="0" u="none" strike="noStrike" cap="none" dirty="0">
              <a:solidFill>
                <a:srgbClr val="241C3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" name="Google Shape;100;p5"/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NR 1  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/>
        </p:nvSpPr>
        <p:spPr>
          <a:xfrm>
            <a:off x="1582994" y="1720645"/>
            <a:ext cx="9443481" cy="4708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buSzPts val="1100"/>
            </a:pPr>
            <a:r>
              <a:rPr lang="pt-BR" sz="1800" b="1" dirty="0"/>
              <a:t>Não!</a:t>
            </a:r>
          </a:p>
          <a:p>
            <a:pPr lvl="0" algn="just">
              <a:buSzPts val="1100"/>
            </a:pPr>
            <a:endParaRPr lang="pt-BR" sz="1800" b="1" dirty="0"/>
          </a:p>
          <a:p>
            <a:pPr lvl="0" algn="just">
              <a:buSzPts val="1100"/>
            </a:pPr>
            <a:r>
              <a:rPr lang="pt-BR" sz="1800" u="sng" dirty="0"/>
              <a:t>A NR-1 não criou uma nova obrigação, mas reforçou uma lógica já existente: a gestão de riscos ocupacionais baseada em evidência. </a:t>
            </a:r>
          </a:p>
          <a:p>
            <a:pPr lvl="0" algn="just">
              <a:buSzPts val="1100"/>
            </a:pPr>
            <a:endParaRPr lang="pt-BR" sz="1800" u="sng" dirty="0"/>
          </a:p>
          <a:p>
            <a:pPr lvl="0" algn="just">
              <a:buSzPts val="1100"/>
            </a:pPr>
            <a:r>
              <a:rPr lang="pt-BR" sz="1800" dirty="0"/>
              <a:t>Os três pilares de aplicação da NR 1</a:t>
            </a:r>
          </a:p>
          <a:p>
            <a:pPr lvl="0" algn="just">
              <a:buSzPts val="1100"/>
            </a:pPr>
            <a:endParaRPr lang="pt-BR" sz="1800" dirty="0"/>
          </a:p>
          <a:p>
            <a:pPr lvl="0" algn="just">
              <a:buSzPts val="1100"/>
            </a:pPr>
            <a:r>
              <a:rPr lang="pt-BR" sz="1800" dirty="0">
                <a:highlight>
                  <a:srgbClr val="FFFF00"/>
                </a:highlight>
              </a:rPr>
              <a:t>Diagnóstico, plano de ação e monitoramento contínuo</a:t>
            </a:r>
            <a:r>
              <a:rPr lang="pt-BR" sz="1800" dirty="0"/>
              <a:t>. </a:t>
            </a:r>
          </a:p>
          <a:p>
            <a:pPr lvl="0" algn="just">
              <a:buSzPts val="1100"/>
            </a:pPr>
            <a:endParaRPr lang="pt-BR" sz="1800" dirty="0"/>
          </a:p>
          <a:p>
            <a:pPr lvl="0" algn="just">
              <a:buSzPts val="1100"/>
            </a:pPr>
            <a:r>
              <a:rPr lang="pt-BR" sz="1800" dirty="0"/>
              <a:t>1- identificar tecnicamente os riscos presentes na organização do trabalho. </a:t>
            </a:r>
          </a:p>
          <a:p>
            <a:pPr lvl="0" algn="just">
              <a:buSzPts val="1100"/>
            </a:pPr>
            <a:r>
              <a:rPr lang="pt-BR" sz="1800" dirty="0"/>
              <a:t>2- estruturar medidas proporcionais aos problemas identificados. </a:t>
            </a:r>
          </a:p>
          <a:p>
            <a:pPr lvl="0" algn="just">
              <a:buSzPts val="1100"/>
            </a:pPr>
            <a:r>
              <a:rPr lang="pt-BR" sz="1800" dirty="0"/>
              <a:t>3- acompanhar esses riscos ao longo do tempo, dentro de uma lógica de melhoria contínua, como o ciclo PDCA. </a:t>
            </a:r>
          </a:p>
          <a:p>
            <a:pPr lvl="0" algn="just">
              <a:buSzPts val="1100"/>
            </a:pPr>
            <a:endParaRPr lang="pt-BR" sz="1800" dirty="0"/>
          </a:p>
          <a:p>
            <a:pPr lvl="0" algn="just">
              <a:buSzPts val="1100"/>
            </a:pPr>
            <a:r>
              <a:rPr lang="pt-BR" sz="1800" b="1" dirty="0"/>
              <a:t>ATENÇÃO! </a:t>
            </a:r>
            <a:r>
              <a:rPr lang="pt-BR" sz="1800" b="1" u="sng" dirty="0"/>
              <a:t>Trata-se de um processo coordenado, e não de ações isoladas</a:t>
            </a:r>
            <a:r>
              <a:rPr lang="pt-BR" sz="1800" b="1" dirty="0"/>
              <a:t>.</a:t>
            </a:r>
            <a:endParaRPr lang="pt-BR" sz="1800" b="1" i="0" u="none" strike="noStrike" cap="none" dirty="0">
              <a:solidFill>
                <a:srgbClr val="241C3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100"/>
            </a:pPr>
            <a:endParaRPr sz="2400" b="0" i="0" u="none" strike="noStrike" cap="none" dirty="0">
              <a:solidFill>
                <a:srgbClr val="241C3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 NR 1 “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criou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 nova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obrigação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EEE04E05-A9D4-884A-8B7D-3A76D3D73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AD47ABA7-A05B-2C06-2531-52E974B68D0B}"/>
              </a:ext>
            </a:extLst>
          </p:cNvPr>
          <p:cNvSpPr txBox="1"/>
          <p:nvPr/>
        </p:nvSpPr>
        <p:spPr>
          <a:xfrm>
            <a:off x="1582994" y="1720645"/>
            <a:ext cx="9443481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SzPts val="1100"/>
            </a:pPr>
            <a:r>
              <a:rPr lang="pt-BR" sz="1800" dirty="0"/>
              <a:t>1- </a:t>
            </a:r>
            <a:r>
              <a:rPr lang="pt-BR" sz="1800" u="sng" dirty="0"/>
              <a:t>A empresa não é obrigada a utilizar uma metodologia específica para a avaliação dos riscos psicossociais</a:t>
            </a:r>
            <a:r>
              <a:rPr lang="pt-BR" sz="1800" dirty="0"/>
              <a:t>. Por quê? Para que a empresa tenha autonomia para escolher a que </a:t>
            </a:r>
            <a:r>
              <a:rPr lang="pt-BR" sz="1800" u="sng" dirty="0"/>
              <a:t>melhor atende as especificidades da sua atividade econômica</a:t>
            </a:r>
            <a:r>
              <a:rPr lang="pt-BR" sz="1800" dirty="0"/>
              <a:t>, A metodologia escolhida deve ser cientificamente comprovada.</a:t>
            </a:r>
          </a:p>
          <a:p>
            <a:pPr lvl="0" algn="just">
              <a:buSzPts val="1100"/>
            </a:pPr>
            <a:endParaRPr lang="pt-BR" sz="1800" b="1" dirty="0"/>
          </a:p>
          <a:p>
            <a:pPr algn="just">
              <a:buSzPts val="1100"/>
            </a:pPr>
            <a:r>
              <a:rPr lang="pt-BR" sz="1800" dirty="0"/>
              <a:t>2- Sequer a metodologia é obrigatória, a utilização de metodologia específica para avaliação dos riscos psicossociais. </a:t>
            </a:r>
          </a:p>
          <a:p>
            <a:pPr lvl="0"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dirty="0"/>
              <a:t>3- </a:t>
            </a:r>
            <a:r>
              <a:rPr lang="pt-BR" sz="1800" u="sng" dirty="0"/>
              <a:t>A avaliação dos riscos </a:t>
            </a:r>
            <a:r>
              <a:rPr lang="pt-BR" sz="1800" u="sng" dirty="0" err="1"/>
              <a:t>psicossoais</a:t>
            </a:r>
            <a:r>
              <a:rPr lang="pt-BR" sz="1800" u="sng" dirty="0"/>
              <a:t> será feita dentro da Avaliação Ergonômica Preliminar, que está prevista na NR 17 </a:t>
            </a:r>
            <a:r>
              <a:rPr lang="pt-BR" sz="1800" u="sng" dirty="0">
                <a:highlight>
                  <a:srgbClr val="FFFF00"/>
                </a:highlight>
              </a:rPr>
              <a:t>(prova negativa do nexo causal).</a:t>
            </a:r>
          </a:p>
          <a:p>
            <a:pPr algn="just">
              <a:buSzPts val="1100"/>
            </a:pPr>
            <a:endParaRPr lang="pt-BR" sz="1800" dirty="0"/>
          </a:p>
          <a:p>
            <a:pPr algn="just">
              <a:buSzPts val="1100"/>
            </a:pPr>
            <a:r>
              <a:rPr lang="pt-BR" sz="1800" dirty="0"/>
              <a:t>4- - Esta avaliação ergonômica pode ser feita de forma qualitativa , </a:t>
            </a:r>
            <a:r>
              <a:rPr lang="pt-BR" sz="1800" dirty="0" err="1"/>
              <a:t>semi</a:t>
            </a:r>
            <a:r>
              <a:rPr lang="pt-BR" sz="1800" dirty="0"/>
              <a:t> quantitativa ou quantitativa </a:t>
            </a:r>
            <a:r>
              <a:rPr lang="pt-BR" sz="1800" dirty="0">
                <a:highlight>
                  <a:srgbClr val="FFFF00"/>
                </a:highlight>
              </a:rPr>
              <a:t>(prova negativa do nexo causal)</a:t>
            </a:r>
          </a:p>
          <a:p>
            <a:pPr algn="just">
              <a:buSzPts val="1100"/>
            </a:pPr>
            <a:endParaRPr lang="pt-BR" sz="1800" dirty="0"/>
          </a:p>
          <a:p>
            <a:pPr lvl="0" algn="just">
              <a:buSzPts val="1100"/>
            </a:pPr>
            <a:r>
              <a:rPr lang="pt-BR" sz="1800" dirty="0"/>
              <a:t>VAMOS EXPLICAR CADA UMA DELAS</a:t>
            </a:r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3502ECC7-0740-12D7-0F12-DC1140297B82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ATENÇÃO!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61179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4B40E9A9-B976-ED8F-7955-44A1C6474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701041CC-02F7-02E4-6319-1ED77D23E109}"/>
              </a:ext>
            </a:extLst>
          </p:cNvPr>
          <p:cNvSpPr txBox="1"/>
          <p:nvPr/>
        </p:nvSpPr>
        <p:spPr>
          <a:xfrm>
            <a:off x="1582994" y="1720645"/>
            <a:ext cx="9443481" cy="5447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dirty="0"/>
              <a:t>1- </a:t>
            </a:r>
            <a:r>
              <a:rPr lang="pt-BR" sz="1800" b="1" dirty="0"/>
              <a:t>Avaliação qualitativa</a:t>
            </a:r>
          </a:p>
          <a:p>
            <a:endParaRPr lang="pt-BR" sz="1800" dirty="0"/>
          </a:p>
          <a:p>
            <a:pPr algn="just"/>
            <a:r>
              <a:rPr lang="pt-BR" sz="1800" dirty="0"/>
              <a:t>É a forma mais simples de avaliação. Baseia‑se em </a:t>
            </a:r>
            <a:r>
              <a:rPr lang="pt-BR" sz="1800" u="sng" dirty="0"/>
              <a:t>descrições, observações diretas e percepções dos trabalhadores, sem uso de números, escalas ou cálculos.</a:t>
            </a:r>
          </a:p>
          <a:p>
            <a:pPr algn="just"/>
            <a:endParaRPr lang="pt-BR" sz="1800" b="1" dirty="0"/>
          </a:p>
          <a:p>
            <a:pPr algn="just"/>
            <a:r>
              <a:rPr lang="pt-BR" sz="1800" b="1" dirty="0"/>
              <a:t>O que é</a:t>
            </a:r>
          </a:p>
          <a:p>
            <a:pPr algn="just"/>
            <a:r>
              <a:rPr lang="pt-BR" sz="1800" dirty="0"/>
              <a:t>Identifica riscos com base em </a:t>
            </a:r>
            <a:r>
              <a:rPr lang="pt-BR" sz="1800" u="sng" dirty="0"/>
              <a:t>entrevistas, observação do trabalho e análise de documentos.</a:t>
            </a:r>
          </a:p>
          <a:p>
            <a:pPr algn="just"/>
            <a:r>
              <a:rPr lang="pt-BR" sz="1800" u="sng" dirty="0"/>
              <a:t>Classifica o risco apenas como existente / não existente, alto / moderado / baixo, de forma descritiva.</a:t>
            </a:r>
          </a:p>
          <a:p>
            <a:pPr algn="just"/>
            <a:r>
              <a:rPr lang="pt-BR" sz="1800" u="sng" dirty="0"/>
              <a:t>Útil para empresas pequenas, situações de baixo risco ou primeiras etapas do PGR.</a:t>
            </a:r>
          </a:p>
          <a:p>
            <a:pPr algn="just"/>
            <a:endParaRPr lang="pt-BR" sz="1800" b="1" dirty="0"/>
          </a:p>
          <a:p>
            <a:pPr algn="just"/>
            <a:r>
              <a:rPr lang="pt-BR" sz="1800" b="1" dirty="0"/>
              <a:t>Exemplos</a:t>
            </a:r>
          </a:p>
          <a:p>
            <a:pPr algn="just"/>
            <a:endParaRPr lang="pt-BR" sz="1800" b="1" dirty="0"/>
          </a:p>
          <a:p>
            <a:pPr algn="just"/>
            <a:r>
              <a:rPr lang="pt-BR" sz="1800" dirty="0"/>
              <a:t>Relatar que “há sobrecarga mental devido a grande demanda de atendimento”.</a:t>
            </a:r>
          </a:p>
          <a:p>
            <a:pPr algn="just"/>
            <a:r>
              <a:rPr lang="pt-BR" sz="1800" dirty="0"/>
              <a:t>Registrar que trabalhadores relatam “interrupções frequentes que prejudicam a concentração”.</a:t>
            </a:r>
          </a:p>
          <a:p>
            <a:pPr algn="just"/>
            <a:r>
              <a:rPr lang="pt-BR" sz="1800" dirty="0"/>
              <a:t>Observar que “a postura inadequada ocorre porque o posto não é ajustável”.</a:t>
            </a:r>
          </a:p>
          <a:p>
            <a:pPr>
              <a:buSzPts val="1100"/>
            </a:pPr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54166F1E-B08A-6565-D3C7-394E0A0E0B9E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Como </a:t>
            </a:r>
            <a:r>
              <a:rPr lang="en-US" sz="3300" b="1" i="0" u="none" strike="noStrike" cap="none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aplicar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 NR 1?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45666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2754A41A-9C54-FE8D-F801-3EDBFBE33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E565F2D6-4D48-AF01-DC1F-000141B8427C}"/>
              </a:ext>
            </a:extLst>
          </p:cNvPr>
          <p:cNvSpPr txBox="1"/>
          <p:nvPr/>
        </p:nvSpPr>
        <p:spPr>
          <a:xfrm>
            <a:off x="1563330" y="1514169"/>
            <a:ext cx="9463146" cy="517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endParaRPr lang="pt-BR" sz="1800" dirty="0"/>
          </a:p>
          <a:p>
            <a:endParaRPr lang="pt-BR" sz="1800" dirty="0"/>
          </a:p>
          <a:p>
            <a:r>
              <a:rPr lang="pt-BR" sz="1800" dirty="0"/>
              <a:t>1-</a:t>
            </a:r>
            <a:r>
              <a:rPr lang="pt-BR" sz="1800" b="1" dirty="0"/>
              <a:t>Avaliação semiquantitativa</a:t>
            </a:r>
          </a:p>
          <a:p>
            <a:endParaRPr lang="pt-BR" sz="1800" dirty="0"/>
          </a:p>
          <a:p>
            <a:r>
              <a:rPr lang="pt-BR" sz="1800" dirty="0"/>
              <a:t>É intermediária. </a:t>
            </a:r>
            <a:r>
              <a:rPr lang="pt-BR" sz="1800" u="sng" dirty="0"/>
              <a:t>Usa escalas, pontuações ou checklists estruturados, mas sem medições instrumentais complexas.</a:t>
            </a:r>
          </a:p>
          <a:p>
            <a:endParaRPr lang="pt-BR" sz="1800" b="1" dirty="0"/>
          </a:p>
          <a:p>
            <a:r>
              <a:rPr lang="pt-BR" sz="1800" b="1" dirty="0"/>
              <a:t>O que é</a:t>
            </a:r>
          </a:p>
          <a:p>
            <a:endParaRPr lang="pt-BR" sz="1800" dirty="0"/>
          </a:p>
          <a:p>
            <a:r>
              <a:rPr lang="pt-BR" sz="1800" dirty="0"/>
              <a:t>Usa ferramentas com pontuações ou índices, como: </a:t>
            </a:r>
          </a:p>
          <a:p>
            <a:pPr lvl="1"/>
            <a:endParaRPr lang="pt-BR" sz="1800" dirty="0"/>
          </a:p>
          <a:p>
            <a:pPr lvl="1"/>
            <a:r>
              <a:rPr lang="pt-BR" sz="1800" dirty="0"/>
              <a:t>Escalas de frequência (0 a 5)</a:t>
            </a:r>
          </a:p>
          <a:p>
            <a:pPr lvl="1"/>
            <a:r>
              <a:rPr lang="pt-BR" sz="1800" dirty="0"/>
              <a:t>Intensidade (leve, moderada, alta)</a:t>
            </a:r>
          </a:p>
          <a:p>
            <a:pPr lvl="1"/>
            <a:r>
              <a:rPr lang="pt-BR" sz="1800" dirty="0"/>
              <a:t>Probabilidade x Severidade (matriz de risco)</a:t>
            </a:r>
          </a:p>
          <a:p>
            <a:endParaRPr lang="pt-BR" sz="1800" dirty="0"/>
          </a:p>
          <a:p>
            <a:r>
              <a:rPr lang="pt-BR" sz="1800" u="sng" dirty="0"/>
              <a:t>Converte percepções e observações em números, permitindo priorização.</a:t>
            </a:r>
          </a:p>
          <a:p>
            <a:endParaRPr lang="pt-BR" sz="1800" b="1" dirty="0"/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85592549-B03D-5763-E7C2-513686E5D743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Como </a:t>
            </a:r>
            <a:r>
              <a:rPr lang="en-US" sz="3300" b="1" i="0" u="none" strike="noStrike" cap="none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aplicar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 NR 1?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50210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0789B360-A8D1-CC6F-D0D4-1A9F796D4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ED8F63EE-CBE3-7738-7C81-A980A89FA410}"/>
              </a:ext>
            </a:extLst>
          </p:cNvPr>
          <p:cNvSpPr txBox="1"/>
          <p:nvPr/>
        </p:nvSpPr>
        <p:spPr>
          <a:xfrm>
            <a:off x="1563330" y="1514169"/>
            <a:ext cx="9463146" cy="421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dirty="0"/>
              <a:t>1-</a:t>
            </a:r>
            <a:r>
              <a:rPr lang="pt-BR" sz="1600" b="1" dirty="0"/>
              <a:t>Exemplos</a:t>
            </a:r>
          </a:p>
          <a:p>
            <a:endParaRPr lang="pt-BR" sz="1600" dirty="0"/>
          </a:p>
          <a:p>
            <a:r>
              <a:rPr lang="pt-BR" sz="1600" dirty="0"/>
              <a:t>Usar uma matriz de risco e classificar o risco psicossocial como Probabilidade 3 x Severidade 4 = risco 12 (alto).</a:t>
            </a:r>
          </a:p>
          <a:p>
            <a:endParaRPr lang="pt-BR" sz="1600" dirty="0"/>
          </a:p>
          <a:p>
            <a:r>
              <a:rPr lang="pt-BR" sz="1600" dirty="0"/>
              <a:t>Aplicar checklists validados, como: </a:t>
            </a:r>
          </a:p>
          <a:p>
            <a:pPr lvl="1"/>
            <a:r>
              <a:rPr lang="pt-BR" sz="1600" dirty="0"/>
              <a:t>NASA‑TLX (carga mental)</a:t>
            </a:r>
          </a:p>
          <a:p>
            <a:pPr lvl="1"/>
            <a:endParaRPr lang="pt-BR" sz="1600" dirty="0"/>
          </a:p>
          <a:p>
            <a:pPr lvl="1"/>
            <a:r>
              <a:rPr lang="pt-BR" sz="1600" dirty="0"/>
              <a:t>QSR (questionário de riscos psicossociais)</a:t>
            </a:r>
          </a:p>
          <a:p>
            <a:endParaRPr lang="pt-BR" sz="1600" dirty="0"/>
          </a:p>
          <a:p>
            <a:r>
              <a:rPr lang="pt-BR" sz="1600" dirty="0"/>
              <a:t>Classificar: </a:t>
            </a:r>
          </a:p>
          <a:p>
            <a:endParaRPr lang="pt-BR" sz="1600" dirty="0"/>
          </a:p>
          <a:p>
            <a:pPr lvl="1"/>
            <a:r>
              <a:rPr lang="pt-BR" sz="1600" dirty="0"/>
              <a:t>“Pressão por metas → intensidade 4 / ocorrência 3”</a:t>
            </a:r>
          </a:p>
          <a:p>
            <a:pPr lvl="1"/>
            <a:r>
              <a:rPr lang="pt-BR" sz="1600" dirty="0"/>
              <a:t>“Conflitos interpessoais → intensidade 2 / ocorrência 1”.</a:t>
            </a:r>
          </a:p>
          <a:p>
            <a:endParaRPr lang="pt-BR" sz="1800" b="1" dirty="0"/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FE40102F-EE84-9D43-C9BC-461E945CB867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Como </a:t>
            </a:r>
            <a:r>
              <a:rPr lang="en-US" sz="3300" b="1" i="0" u="none" strike="noStrike" cap="none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aplicar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 NR 1?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3565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5F8282CD-1A0E-5036-FFC5-8A1DE0CD5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705ECEA7-DB9A-9D3B-A318-D2E7E3A9DAB2}"/>
              </a:ext>
            </a:extLst>
          </p:cNvPr>
          <p:cNvSpPr txBox="1"/>
          <p:nvPr/>
        </p:nvSpPr>
        <p:spPr>
          <a:xfrm>
            <a:off x="1671485" y="1484673"/>
            <a:ext cx="9463146" cy="60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b="1" dirty="0"/>
              <a:t>Avaliação quantitativa</a:t>
            </a:r>
          </a:p>
          <a:p>
            <a:endParaRPr lang="pt-BR" sz="1800" dirty="0"/>
          </a:p>
          <a:p>
            <a:r>
              <a:rPr lang="pt-BR" sz="1800" dirty="0"/>
              <a:t>É a forma mais aprofundada. </a:t>
            </a:r>
            <a:r>
              <a:rPr lang="pt-BR" sz="1800" u="sng" dirty="0"/>
              <a:t>Usa medições estruturadas, métodos científicos e estatísticos.</a:t>
            </a:r>
            <a:r>
              <a:rPr lang="pt-BR" sz="1800" dirty="0"/>
              <a:t> É a abordagem usada quando a empresa precisa apresentar </a:t>
            </a:r>
            <a:r>
              <a:rPr lang="pt-BR" sz="1800" u="sng" dirty="0"/>
              <a:t>prova negativa do nexo causal (ou seja, demonstrar com evidências objetivas que a doença não está vinculada ao trabalho).</a:t>
            </a:r>
          </a:p>
          <a:p>
            <a:endParaRPr lang="pt-BR" sz="1800" b="1" dirty="0"/>
          </a:p>
          <a:p>
            <a:r>
              <a:rPr lang="pt-BR" sz="1800" b="1" dirty="0"/>
              <a:t>O que é</a:t>
            </a:r>
          </a:p>
          <a:p>
            <a:r>
              <a:rPr lang="pt-BR" sz="1800" dirty="0"/>
              <a:t>Utiliza instrumentos validados, testes padronizados e análise estatística.</a:t>
            </a:r>
          </a:p>
          <a:p>
            <a:r>
              <a:rPr lang="pt-BR" sz="1800" dirty="0"/>
              <a:t>Permite comparações normativas, dados objetivos e respaldo técnico robusto.</a:t>
            </a:r>
          </a:p>
          <a:p>
            <a:r>
              <a:rPr lang="pt-BR" sz="1800" dirty="0"/>
              <a:t>É utilizada para situações mais graves, litígios ou suspeita de adoecimento relacionado ao trabalho.</a:t>
            </a:r>
          </a:p>
          <a:p>
            <a:endParaRPr lang="pt-BR" sz="1800" b="1" dirty="0"/>
          </a:p>
          <a:p>
            <a:r>
              <a:rPr lang="pt-BR" sz="1800" b="1" dirty="0"/>
              <a:t>Exemplos</a:t>
            </a:r>
          </a:p>
          <a:p>
            <a:r>
              <a:rPr lang="pt-BR" sz="1800" dirty="0"/>
              <a:t>Aplicar instrumentos reconhecidos, como: </a:t>
            </a:r>
          </a:p>
          <a:p>
            <a:pPr lvl="1"/>
            <a:r>
              <a:rPr lang="pt-BR" sz="1800" dirty="0"/>
              <a:t>COPSOQ (Copenhagen </a:t>
            </a:r>
            <a:r>
              <a:rPr lang="pt-BR" sz="1800" dirty="0" err="1"/>
              <a:t>Psychosocial</a:t>
            </a:r>
            <a:r>
              <a:rPr lang="pt-BR" sz="1800" dirty="0"/>
              <a:t> </a:t>
            </a:r>
            <a:r>
              <a:rPr lang="pt-BR" sz="1800" dirty="0" err="1"/>
              <a:t>Questionnaire</a:t>
            </a:r>
            <a:r>
              <a:rPr lang="pt-BR" sz="1800" dirty="0"/>
              <a:t> – com análise estatística de fatores de risco)</a:t>
            </a:r>
          </a:p>
          <a:p>
            <a:pPr lvl="1"/>
            <a:r>
              <a:rPr lang="pt-BR" sz="1800" dirty="0"/>
              <a:t>HSE Management Standards Indicator Tool (Reino Unido)</a:t>
            </a:r>
          </a:p>
          <a:p>
            <a:pPr lvl="1"/>
            <a:r>
              <a:rPr lang="pt-BR" sz="1800" dirty="0"/>
              <a:t>SRQ‑20 ou BDI/BAI (triagem psicológica, quando integradas ao processo de saúde)</a:t>
            </a:r>
          </a:p>
          <a:p>
            <a:endParaRPr lang="pt-BR" sz="1800" dirty="0"/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04F3D0EE-D6DA-A583-79A5-D857C13B0377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Como </a:t>
            </a:r>
            <a:r>
              <a:rPr lang="en-US" sz="3300" b="1" i="0" u="none" strike="noStrike" cap="none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aplicar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 NR 1?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82979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C6AAD097-F76B-CDEE-7364-5A7FD5C12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7DAC92C8-4863-C943-96D5-C60475A9418C}"/>
              </a:ext>
            </a:extLst>
          </p:cNvPr>
          <p:cNvSpPr txBox="1"/>
          <p:nvPr/>
        </p:nvSpPr>
        <p:spPr>
          <a:xfrm>
            <a:off x="1314602" y="1300681"/>
            <a:ext cx="9463146" cy="5539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endParaRPr lang="pt-BR" sz="1600" b="1" dirty="0"/>
          </a:p>
          <a:p>
            <a:r>
              <a:rPr lang="pt-BR" sz="1800" b="1" dirty="0"/>
              <a:t>Analisar indicadores objetivos: </a:t>
            </a:r>
          </a:p>
          <a:p>
            <a:pPr lvl="1"/>
            <a:endParaRPr lang="pt-BR" sz="1800" dirty="0"/>
          </a:p>
          <a:p>
            <a:pPr lvl="1"/>
            <a:r>
              <a:rPr lang="pt-BR" sz="1800" dirty="0"/>
              <a:t>Taxas de absenteísmo e presenteísmo por setor</a:t>
            </a:r>
          </a:p>
          <a:p>
            <a:pPr lvl="1"/>
            <a:r>
              <a:rPr lang="pt-BR" sz="1800" dirty="0"/>
              <a:t>Tempo médio de resolução de tarefas (carga mental)</a:t>
            </a:r>
          </a:p>
          <a:p>
            <a:pPr lvl="1"/>
            <a:r>
              <a:rPr lang="pt-BR" sz="1800" dirty="0"/>
              <a:t>Comparação de dados com grupos de referência</a:t>
            </a:r>
          </a:p>
          <a:p>
            <a:endParaRPr lang="pt-BR" sz="1800" dirty="0"/>
          </a:p>
          <a:p>
            <a:r>
              <a:rPr lang="pt-BR" sz="1800" dirty="0"/>
              <a:t>Demonstrar que: </a:t>
            </a:r>
          </a:p>
          <a:p>
            <a:endParaRPr lang="pt-BR" sz="1600" dirty="0"/>
          </a:p>
          <a:p>
            <a:pPr lvl="1"/>
            <a:r>
              <a:rPr lang="pt-BR" sz="1600" u="sng" dirty="0"/>
              <a:t>“O nível de estresse do trabalhador está dentro da média populacional, sem correlação com fatores de trabalho.”</a:t>
            </a:r>
          </a:p>
          <a:p>
            <a:pPr lvl="1"/>
            <a:endParaRPr lang="pt-BR" sz="1600" dirty="0"/>
          </a:p>
          <a:p>
            <a:pPr lvl="1"/>
            <a:r>
              <a:rPr lang="pt-BR" sz="1800" u="sng" dirty="0"/>
              <a:t>A estratégia de avaliação vai ser definida por quem? </a:t>
            </a:r>
            <a:r>
              <a:rPr lang="pt-BR" sz="1800" dirty="0">
                <a:highlight>
                  <a:srgbClr val="FFFF00"/>
                </a:highlight>
              </a:rPr>
              <a:t>Pela empresa com seus profissionais. Por quê? Por conta das especificidades da atividade de cada empresa. Eis o motivo da “liberdade” de utilização de métodos  de avaliação. </a:t>
            </a:r>
          </a:p>
          <a:p>
            <a:pPr lvl="1"/>
            <a:endParaRPr lang="pt-BR" sz="1600" dirty="0"/>
          </a:p>
          <a:p>
            <a:r>
              <a:rPr lang="pt-BR" sz="1800" u="sng" dirty="0"/>
              <a:t>Qual o básico da avalição? Diálogo com o trabalhador, como está na NR 1. Sob o aspecto ergonômico – está na Norma também. Avaliação qualitativa. Ações simples e baratas </a:t>
            </a:r>
            <a:r>
              <a:rPr lang="pt-BR" sz="1800" u="sng" dirty="0">
                <a:highlight>
                  <a:srgbClr val="FFFF00"/>
                </a:highlight>
              </a:rPr>
              <a:t>(prova negativa do nexo causal).</a:t>
            </a:r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52BDC489-D440-4213-1ECE-661DA429D4AC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Como </a:t>
            </a:r>
            <a:r>
              <a:rPr lang="en-US" sz="3300" b="1" i="0" u="none" strike="noStrike" cap="none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aplicar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 NR 1?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81198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4EA4290A-8A7B-F1C9-02CC-8CB43783B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1EEBA07D-2525-2193-501F-39D602C56AE6}"/>
              </a:ext>
            </a:extLst>
          </p:cNvPr>
          <p:cNvSpPr txBox="1"/>
          <p:nvPr/>
        </p:nvSpPr>
        <p:spPr>
          <a:xfrm>
            <a:off x="1543664" y="1976284"/>
            <a:ext cx="9234083" cy="430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endParaRPr lang="pt-BR" sz="1600" b="1" dirty="0"/>
          </a:p>
          <a:p>
            <a:pPr lvl="1"/>
            <a:endParaRPr lang="pt-BR" sz="1800" dirty="0"/>
          </a:p>
          <a:p>
            <a:r>
              <a:rPr lang="pt-BR" sz="1800" b="1" dirty="0"/>
              <a:t>Onde tem que aparecer o resultados das avaliações? </a:t>
            </a:r>
          </a:p>
          <a:p>
            <a:endParaRPr lang="pt-BR" sz="1800" dirty="0"/>
          </a:p>
          <a:p>
            <a:r>
              <a:rPr lang="pt-BR" sz="1800" dirty="0"/>
              <a:t>No Inventário de Riscos Ocupacionais e no Programa de Riscos Ocupacionais </a:t>
            </a:r>
            <a:r>
              <a:rPr lang="pt-BR" sz="1800" dirty="0">
                <a:highlight>
                  <a:srgbClr val="FFFF00"/>
                </a:highlight>
              </a:rPr>
              <a:t>(prova negativa do nexo causal).</a:t>
            </a:r>
          </a:p>
          <a:p>
            <a:pPr marL="285750" indent="-285750">
              <a:buFontTx/>
              <a:buChar char="-"/>
            </a:pPr>
            <a:endParaRPr lang="pt-BR" sz="1800" dirty="0"/>
          </a:p>
          <a:p>
            <a:r>
              <a:rPr lang="pt-BR" sz="1800" dirty="0"/>
              <a:t>Inventário de Riscos – área ou setor; atividade, tarefa ou posto de trabalho; fontes – descrever o perigo; possíveis consequências, lesão; descrição das medidas de prevenção</a:t>
            </a:r>
          </a:p>
          <a:p>
            <a:endParaRPr lang="pt-BR" sz="1800" dirty="0"/>
          </a:p>
          <a:p>
            <a:r>
              <a:rPr lang="pt-BR" sz="1800" u="sng" dirty="0"/>
              <a:t>Os questionários não precisam ser anexados no PGR, mas os resultados sim.</a:t>
            </a:r>
          </a:p>
          <a:p>
            <a:endParaRPr lang="pt-BR" sz="1800" dirty="0"/>
          </a:p>
          <a:p>
            <a:r>
              <a:rPr lang="pt-BR" sz="1800" dirty="0"/>
              <a:t>Resultado: Plano de Ação</a:t>
            </a:r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3828CC3C-87F8-0419-70D3-919A984B22CB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ATENÇÃO!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55613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1F018222-5087-FCA0-9D30-669C64659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5F4F02C0-92F9-BBFF-82CA-9B9BA151876F}"/>
              </a:ext>
            </a:extLst>
          </p:cNvPr>
          <p:cNvSpPr txBox="1"/>
          <p:nvPr/>
        </p:nvSpPr>
        <p:spPr>
          <a:xfrm>
            <a:off x="1543664" y="1976284"/>
            <a:ext cx="9234083" cy="458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endParaRPr lang="pt-BR" sz="1600" b="1" dirty="0"/>
          </a:p>
          <a:p>
            <a:pPr lvl="1"/>
            <a:endParaRPr lang="pt-BR" sz="1800" dirty="0"/>
          </a:p>
          <a:p>
            <a:r>
              <a:rPr lang="pt-BR" sz="1800" dirty="0"/>
              <a:t>• </a:t>
            </a:r>
            <a:r>
              <a:rPr lang="pt-BR" sz="1800" u="sng" dirty="0"/>
              <a:t>Auditoria baseada em evidências : dois caminhos</a:t>
            </a:r>
          </a:p>
          <a:p>
            <a:endParaRPr lang="pt-BR" sz="1800" dirty="0"/>
          </a:p>
          <a:p>
            <a:r>
              <a:rPr lang="pt-BR" sz="1800" b="1" dirty="0"/>
              <a:t>Documentação</a:t>
            </a:r>
            <a:r>
              <a:rPr lang="pt-BR" sz="1800" dirty="0"/>
              <a:t> : PGR ; critérios de gradação, severidade, probabilidade, matriz de risco, classificação de risco; inventário de risco de plano de ação; Avaliação Ergonômica Preliminar; </a:t>
            </a:r>
          </a:p>
          <a:p>
            <a:endParaRPr lang="pt-BR" sz="1800" dirty="0"/>
          </a:p>
          <a:p>
            <a:r>
              <a:rPr lang="pt-BR" sz="1800" b="1" dirty="0"/>
              <a:t>Visita in loco</a:t>
            </a:r>
            <a:r>
              <a:rPr lang="pt-BR" sz="1800" dirty="0"/>
              <a:t>: conversar com os trabalhadores </a:t>
            </a:r>
          </a:p>
          <a:p>
            <a:endParaRPr lang="pt-BR" sz="1800" dirty="0"/>
          </a:p>
          <a:p>
            <a:r>
              <a:rPr lang="pt-BR" sz="1800" dirty="0"/>
              <a:t>Obs.: DUPLA VISITA - primeiros 90 dias após maio de 2026 Auditora fará a fiscalização com dupla visita</a:t>
            </a:r>
          </a:p>
          <a:p>
            <a:endParaRPr lang="pt-BR" sz="1800" dirty="0"/>
          </a:p>
          <a:p>
            <a:r>
              <a:rPr lang="pt-BR" sz="1800" u="sng" dirty="0"/>
              <a:t>• Quais são os principais pontos a serem fiscalizados?</a:t>
            </a:r>
          </a:p>
          <a:p>
            <a:r>
              <a:rPr lang="pt-BR" sz="1800" dirty="0"/>
              <a:t>.</a:t>
            </a:r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7A5747C6-0D55-E9F2-37A4-593562753272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que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o Auditor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vai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fiscalizar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54364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E1EE2F6B-508C-7B6A-5695-030FBB5FA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8A2F578D-C885-CDCD-98A6-B97A92FD2347}"/>
              </a:ext>
            </a:extLst>
          </p:cNvPr>
          <p:cNvSpPr txBox="1"/>
          <p:nvPr/>
        </p:nvSpPr>
        <p:spPr>
          <a:xfrm>
            <a:off x="1543664" y="1976284"/>
            <a:ext cx="9234083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1600" b="1" dirty="0"/>
              <a:t>- </a:t>
            </a:r>
            <a:r>
              <a:rPr lang="pt-BR" sz="1800" dirty="0"/>
              <a:t>NR 17- deixar de realizar a Avaliação Ergonômica Preliminar das situações de trabalho.</a:t>
            </a:r>
          </a:p>
          <a:p>
            <a:pPr lvl="0"/>
            <a:endParaRPr lang="pt-BR" sz="1800" dirty="0"/>
          </a:p>
          <a:p>
            <a:pPr lvl="0"/>
            <a:r>
              <a:rPr lang="pt-BR" sz="1800" dirty="0"/>
              <a:t>- Deixar que os empregados sejam ouvidos durante o processo de Avaliação Ergonômica Preliminar e na Análise Ergonômica do Trabalho – AET. </a:t>
            </a:r>
          </a:p>
          <a:p>
            <a:pPr lvl="0"/>
            <a:endParaRPr lang="pt-BR" sz="1800" dirty="0"/>
          </a:p>
          <a:p>
            <a:pPr lvl="0"/>
            <a:r>
              <a:rPr lang="pt-BR" sz="1800" dirty="0"/>
              <a:t>- A evidência que o trabalhador foi ouvido deve ser colocada na AEP.</a:t>
            </a:r>
          </a:p>
          <a:p>
            <a:pPr lvl="0"/>
            <a:endParaRPr lang="pt-BR" sz="1800" dirty="0"/>
          </a:p>
          <a:p>
            <a:pPr lvl="0"/>
            <a:r>
              <a:rPr lang="pt-BR" sz="1800" u="sng" dirty="0"/>
              <a:t>Quem não tiver AEP? Tem que colocar no Inventário de Riscos. </a:t>
            </a:r>
          </a:p>
          <a:p>
            <a:pPr lvl="0"/>
            <a:endParaRPr lang="pt-BR" sz="1800" dirty="0"/>
          </a:p>
          <a:p>
            <a:r>
              <a:rPr lang="pt-BR" sz="1800" dirty="0"/>
              <a:t>Na NR 1 – deixar a organização de considerar as condições de trabalho nos termos da </a:t>
            </a:r>
          </a:p>
          <a:p>
            <a:r>
              <a:rPr lang="pt-BR" sz="1800" dirty="0"/>
              <a:t>NR 17, incluindo fatores de riscos psicossociais relacionados ao trabalho , no gerenciamento de riscos psicossociais de suas atividades. </a:t>
            </a:r>
          </a:p>
          <a:p>
            <a:endParaRPr lang="pt-BR" sz="1800" dirty="0"/>
          </a:p>
          <a:p>
            <a:r>
              <a:rPr lang="pt-BR" sz="1800" dirty="0"/>
              <a:t>Exemplo: a empresa fez a Avaliação Ergonômica Preliminar mas não fez plano de ação.</a:t>
            </a:r>
          </a:p>
          <a:p>
            <a:pPr lvl="0"/>
            <a:endParaRPr lang="pt-BR" sz="1800" dirty="0"/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D450EF7C-9810-C6C9-9313-02303F06EE8C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que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o Auditor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vai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fiscalizar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54577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910ED8C6-AE50-451C-47EE-7A5E3DDD3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6AD030B3-43D6-1697-07BB-C190A6D0ED85}"/>
              </a:ext>
            </a:extLst>
          </p:cNvPr>
          <p:cNvSpPr txBox="1"/>
          <p:nvPr/>
        </p:nvSpPr>
        <p:spPr>
          <a:xfrm>
            <a:off x="1543664" y="1976284"/>
            <a:ext cx="9234083" cy="4862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endParaRPr lang="pt-BR" sz="1600" b="1" dirty="0"/>
          </a:p>
          <a:p>
            <a:pPr lvl="1"/>
            <a:endParaRPr lang="pt-BR" sz="1800" dirty="0"/>
          </a:p>
          <a:p>
            <a:pPr algn="just"/>
            <a:r>
              <a:rPr lang="pt-BR" sz="1800" dirty="0"/>
              <a:t>NR 1 – pontos de verificação – </a:t>
            </a:r>
            <a:r>
              <a:rPr lang="pt-BR" sz="1800" b="1" dirty="0"/>
              <a:t>perigo fator de riscos</a:t>
            </a:r>
            <a:r>
              <a:rPr lang="pt-BR" sz="1800" dirty="0"/>
              <a:t>.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Deixar a organização de identificar os perigos e possíveis lesões ou agravos à saúde. </a:t>
            </a:r>
          </a:p>
          <a:p>
            <a:pPr marL="285750" indent="-285750" algn="just">
              <a:buFontTx/>
              <a:buChar char="-"/>
            </a:pPr>
            <a:endParaRPr lang="pt-BR" sz="1800" dirty="0"/>
          </a:p>
          <a:p>
            <a:pPr algn="just"/>
            <a:r>
              <a:rPr lang="pt-BR" sz="1800" dirty="0"/>
              <a:t>Exemplos: </a:t>
            </a:r>
            <a:r>
              <a:rPr lang="pt-BR" sz="1800" b="1" dirty="0"/>
              <a:t>a) </a:t>
            </a:r>
            <a:r>
              <a:rPr lang="pt-BR" sz="1800" dirty="0"/>
              <a:t>assédio de qualquer natureza no trabalho; </a:t>
            </a:r>
            <a:r>
              <a:rPr lang="pt-BR" sz="1800" b="1" dirty="0"/>
              <a:t>b) </a:t>
            </a:r>
            <a:r>
              <a:rPr lang="pt-BR" sz="1800" dirty="0"/>
              <a:t>má gestão de mudanças organizacionais; </a:t>
            </a:r>
            <a:r>
              <a:rPr lang="pt-BR" sz="1800" b="1" dirty="0"/>
              <a:t>c)  </a:t>
            </a:r>
            <a:r>
              <a:rPr lang="pt-BR" sz="1800" dirty="0"/>
              <a:t>baixa clareza e papel/função; </a:t>
            </a:r>
            <a:r>
              <a:rPr lang="pt-BR" sz="1800" b="1" dirty="0"/>
              <a:t>d) </a:t>
            </a:r>
            <a:r>
              <a:rPr lang="pt-BR" sz="1800" dirty="0"/>
              <a:t>baixas recompensas e reconhecimento;</a:t>
            </a:r>
            <a:r>
              <a:rPr lang="pt-BR" sz="1800" b="1" dirty="0"/>
              <a:t> f) </a:t>
            </a:r>
            <a:r>
              <a:rPr lang="pt-BR" sz="1800" dirty="0"/>
              <a:t>falta de suporte/ apoio no trabalho; </a:t>
            </a:r>
            <a:r>
              <a:rPr lang="pt-BR" sz="1800" b="1" dirty="0"/>
              <a:t>g) </a:t>
            </a:r>
            <a:r>
              <a:rPr lang="pt-BR" sz="1800" dirty="0"/>
              <a:t>baixo controle no trabalho/falta de autonomia/baixa justiça organizacional; </a:t>
            </a:r>
            <a:r>
              <a:rPr lang="pt-BR" sz="1800" b="1" dirty="0"/>
              <a:t>h) </a:t>
            </a:r>
            <a:r>
              <a:rPr lang="pt-BR" sz="1800" dirty="0"/>
              <a:t>eventos violentos e traumáticos relacionados ao trabalho; </a:t>
            </a:r>
            <a:r>
              <a:rPr lang="pt-BR" sz="1800" b="1" dirty="0"/>
              <a:t>i) </a:t>
            </a:r>
            <a:r>
              <a:rPr lang="pt-BR" sz="1800" dirty="0"/>
              <a:t>baixa demanda no trabalho (</a:t>
            </a:r>
            <a:r>
              <a:rPr lang="pt-BR" sz="1800" dirty="0" err="1"/>
              <a:t>subcarga</a:t>
            </a:r>
            <a:r>
              <a:rPr lang="pt-BR" sz="1800" dirty="0"/>
              <a:t>);</a:t>
            </a:r>
            <a:r>
              <a:rPr lang="pt-BR" sz="1800" b="1" dirty="0"/>
              <a:t> j) </a:t>
            </a:r>
            <a:r>
              <a:rPr lang="pt-BR" sz="1800" dirty="0"/>
              <a:t>excesso de demanda no trabalho (sobrecarga); </a:t>
            </a:r>
            <a:r>
              <a:rPr lang="pt-BR" sz="1800" b="1" dirty="0"/>
              <a:t>k)</a:t>
            </a:r>
            <a:r>
              <a:rPr lang="pt-BR" sz="1800" dirty="0"/>
              <a:t> maus relacionamentos no local de trabalho; </a:t>
            </a:r>
            <a:r>
              <a:rPr lang="pt-BR" sz="1800" b="1" dirty="0"/>
              <a:t> l) </a:t>
            </a:r>
            <a:r>
              <a:rPr lang="pt-BR" sz="1800" dirty="0"/>
              <a:t>trabalho em condições de difícil comunicação; </a:t>
            </a:r>
            <a:r>
              <a:rPr lang="pt-BR" sz="1800" b="1" dirty="0"/>
              <a:t>m)  </a:t>
            </a:r>
            <a:r>
              <a:rPr lang="pt-BR" sz="1800" dirty="0"/>
              <a:t>trabalho remoto isolado. </a:t>
            </a:r>
          </a:p>
          <a:p>
            <a:pPr marL="285750" indent="-285750" algn="just">
              <a:buFontTx/>
              <a:buChar char="-"/>
            </a:pPr>
            <a:endParaRPr lang="pt-BR" sz="1800" dirty="0"/>
          </a:p>
          <a:p>
            <a:pPr algn="just"/>
            <a:r>
              <a:rPr lang="pt-BR" sz="1800" dirty="0"/>
              <a:t>Lista exemplificativa que consta do Guia do MTE</a:t>
            </a:r>
          </a:p>
          <a:p>
            <a:pPr lvl="0" algn="just"/>
            <a:endParaRPr lang="pt-BR" sz="1800" dirty="0"/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29FE8652-61DB-B053-08CD-1B25FF7A2976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que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o Auditor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vai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fiscalizar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05805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83DF580D-E8C3-CC3D-774E-A30B25EF6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CB20CDCC-6E22-A99A-3A74-32E058631F3B}"/>
              </a:ext>
            </a:extLst>
          </p:cNvPr>
          <p:cNvSpPr txBox="1"/>
          <p:nvPr/>
        </p:nvSpPr>
        <p:spPr>
          <a:xfrm>
            <a:off x="1543664" y="1976284"/>
            <a:ext cx="9234083" cy="4862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endParaRPr lang="pt-BR" sz="1600" b="1" dirty="0"/>
          </a:p>
          <a:p>
            <a:pPr algn="just"/>
            <a:r>
              <a:rPr lang="pt-BR" sz="1800" dirty="0"/>
              <a:t>Deixar a organização de elaborar plano de ação com indicação de medidas de prevenção a serem introduzidas, aprimoradas ou mantidas.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ATENÇÃO! QUEM É A EQUIPE?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Médicos do trabalho, psicólogos podem fazer parte da equipe multidisciplinar, porém o que a NR trata é de identificação de perigo e avaliação de </a:t>
            </a:r>
            <a:r>
              <a:rPr lang="pt-BR" sz="1800" u="sng" dirty="0"/>
              <a:t>risco relacionado ao ambiente de trabalho.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b="1" dirty="0">
                <a:highlight>
                  <a:srgbClr val="FFFF00"/>
                </a:highlight>
              </a:rPr>
              <a:t>Não há necessidade de psicólogos ou médicos, eles podem participar do processo dentro da empresa, mas o que tem que ser feito não é uma avaliação clínica da pessoa do trabalhador. O que deve ser feito é uma análise das características do trabalho e como estes fatores estão se relacionando com os gatilhos para os riscos psicossociais. Exemplo: se existe uma pressão alta por demanda, se falta apoio se falta autonomia.</a:t>
            </a:r>
          </a:p>
          <a:p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17D7585E-2FD1-6991-CF2A-E28E47E7DB57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que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o Auditor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vai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fiscalizar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80175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26B0D5A6-A959-ABC9-9C04-BF23A4531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E8AB6AB9-8814-C9B6-E29F-777E3848BF26}"/>
              </a:ext>
            </a:extLst>
          </p:cNvPr>
          <p:cNvSpPr txBox="1"/>
          <p:nvPr/>
        </p:nvSpPr>
        <p:spPr>
          <a:xfrm>
            <a:off x="1543664" y="1976284"/>
            <a:ext cx="9234083" cy="4893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pt-BR" sz="1800" u="sng" dirty="0"/>
              <a:t>Quem pode fazer esta avaliação preliminar?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A NR 17 não estabeleceu este profissional. Quem pode fazer a AET é um profissional com nível superior </a:t>
            </a:r>
            <a:r>
              <a:rPr lang="pt-BR" sz="1800" b="1" dirty="0"/>
              <a:t>com conhecimento em ergonomia.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u="sng" dirty="0"/>
              <a:t>De quem é a responsabilidade de elaborar o PRG? </a:t>
            </a:r>
          </a:p>
          <a:p>
            <a:pPr algn="just"/>
            <a:r>
              <a:rPr lang="pt-BR" sz="1800" dirty="0"/>
              <a:t>Da empresa. E ela quem vai selecionar os profissionais que vão lhe ajudar a cumprir esta tarefa.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Orientação técnica n 9 de 2023 da Inspeção do Trabalho: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Deixa claro que são profissionais com conhecimento técnico, ou seja, que entendam da organização do trabalho – ergonomia. Pode ser o médico, pode ser o psicólogo, fisioterapeuta, engenheiro, advogado? Sim. A profissão de </a:t>
            </a:r>
            <a:r>
              <a:rPr lang="pt-BR" sz="1800" dirty="0" err="1"/>
              <a:t>ergonomista</a:t>
            </a:r>
            <a:r>
              <a:rPr lang="pt-BR" sz="1800" dirty="0"/>
              <a:t> é multiprofissional, mas que tenha conhecimento de ergonomia, especialmente de organização do trabalho. </a:t>
            </a:r>
          </a:p>
          <a:p>
            <a:pPr algn="just"/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7A348474-C2C3-4E23-2ADB-8E68502E47EE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ATENÇÃO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03151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692F5EC5-6243-A7E9-E045-469310373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649E05AD-2D1C-4A73-BE91-9856DEAAA072}"/>
              </a:ext>
            </a:extLst>
          </p:cNvPr>
          <p:cNvSpPr txBox="1"/>
          <p:nvPr/>
        </p:nvSpPr>
        <p:spPr>
          <a:xfrm>
            <a:off x="1543664" y="1976284"/>
            <a:ext cx="9234083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pt-BR" sz="1800" b="1" dirty="0"/>
              <a:t>O grande equívoco que se observa atualmente é a confusão entre avaliação de riscos psicossociais e implementação de programas de saúde mental.</a:t>
            </a:r>
            <a:r>
              <a:rPr lang="pt-BR" sz="1800" dirty="0"/>
              <a:t> São dimensões diferentes. A norma exige a avaliação dos riscos, ou seja, o diagnóstico técnico da organização do trabalho, e a sua gestão estruturada. </a:t>
            </a:r>
          </a:p>
          <a:p>
            <a:pPr algn="just"/>
            <a:endParaRPr lang="pt-BR" sz="1800" b="1" dirty="0"/>
          </a:p>
          <a:p>
            <a:pPr algn="just"/>
            <a:r>
              <a:rPr lang="pt-BR" sz="1800" b="1" dirty="0"/>
              <a:t>Ela não exige, necessariamente, a implementação de programas amplos, genéricos ou de alto custo.</a:t>
            </a:r>
            <a:r>
              <a:rPr lang="pt-BR" sz="1800" dirty="0"/>
              <a:t> Quando não há diagnóstico, há uma tendência de superdimensionar soluções, gerando investimentos elevados que muitas vezes não se conectam com os riscos reais da operação. </a:t>
            </a:r>
          </a:p>
          <a:p>
            <a:pPr algn="just"/>
            <a:r>
              <a:rPr lang="pt-BR" sz="1800" u="sng" dirty="0"/>
              <a:t> </a:t>
            </a:r>
          </a:p>
          <a:p>
            <a:pPr algn="just"/>
            <a:endParaRPr lang="pt-BR" sz="1800" dirty="0"/>
          </a:p>
          <a:p>
            <a:pPr algn="just"/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B186B004-70E0-B3DD-A816-C694152C2AD2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Equívoco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4841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CE93A7EF-848E-6C64-0BE4-5F3C2939A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92F1671F-8C2E-2185-2712-21E2128F1D9F}"/>
              </a:ext>
            </a:extLst>
          </p:cNvPr>
          <p:cNvSpPr txBox="1"/>
          <p:nvPr/>
        </p:nvSpPr>
        <p:spPr>
          <a:xfrm>
            <a:off x="1543664" y="1976284"/>
            <a:ext cx="9234083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endParaRPr lang="pt-BR" sz="1800" b="1" dirty="0"/>
          </a:p>
          <a:p>
            <a:pPr algn="just"/>
            <a:r>
              <a:rPr lang="pt-BR" sz="1800" b="1" dirty="0"/>
              <a:t>Quando a empresa não possui uma avaliação ergonômica estruturada, com critérios objetivos e evidência documental, abre-se espaço para interpretações subjetivas, tanto em fiscalizações quanto em processos judiciais</a:t>
            </a:r>
            <a:r>
              <a:rPr lang="pt-BR" sz="1800" dirty="0"/>
              <a:t>/trabalhistas e previdenciários. Por outro lado, quando há diagnóstico técnico consistente, plano de ação rastreável e monitoramento contínuo, a organização passa a ter lastro técnico e jurídico robusto para demonstrar a existência, o controle ou até mesmo a inexistência de determinados riscos.</a:t>
            </a:r>
          </a:p>
          <a:p>
            <a:pPr algn="just"/>
            <a:r>
              <a:rPr lang="pt-BR" sz="1800" dirty="0"/>
              <a:t>.</a:t>
            </a:r>
          </a:p>
          <a:p>
            <a:pPr algn="just"/>
            <a:endParaRPr lang="pt-BR" sz="1800" u="sng" dirty="0"/>
          </a:p>
          <a:p>
            <a:pPr algn="just"/>
            <a:endParaRPr lang="pt-BR" sz="1800" dirty="0"/>
          </a:p>
          <a:p>
            <a:pPr algn="just"/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BA7F6804-7BD1-63DC-3F4E-73697FEDDDE4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Equívoco</a:t>
            </a: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7077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757E205F-E951-3572-ED95-A60C8A679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6AC31392-B1E2-05E7-215D-E491B8281EF6}"/>
              </a:ext>
            </a:extLst>
          </p:cNvPr>
          <p:cNvSpPr txBox="1"/>
          <p:nvPr/>
        </p:nvSpPr>
        <p:spPr>
          <a:xfrm>
            <a:off x="1543664" y="1976284"/>
            <a:ext cx="9234083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pt-BR" sz="1800" b="1" dirty="0"/>
              <a:t>Em síntese,</a:t>
            </a:r>
            <a:r>
              <a:rPr lang="pt-BR" sz="1800" dirty="0"/>
              <a:t> </a:t>
            </a:r>
            <a:r>
              <a:rPr lang="pt-BR" sz="1800" b="1" dirty="0"/>
              <a:t>os riscos psicossociais não são uma novidade normativa. Eles sempre estiveram presentes na NR-17, desde sua publicação em 1978, por meio da exigência de adaptação do trabalho às características psicofisiológicas dos trabalhadores e da análise da organização do trabalho</a:t>
            </a:r>
            <a:r>
              <a:rPr lang="pt-BR" sz="1800" dirty="0"/>
              <a:t>.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A NR-1 apenas reforça a necessidade de tratar esses fatores dentro de uma lógica estruturada de gestão de risco.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>
                <a:highlight>
                  <a:srgbClr val="FFFF00"/>
                </a:highlight>
              </a:rPr>
              <a:t>O que a norma exige é diagnóstico, plano de ação e melhoria contínua, algo viável, aplicável e acessível a empresas de qualquer porte.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/>
              <a:t>No final, a questão não é aumentar custo, mas qualificar a análise e fortalecer a tomada de decisão com base técnica. A prática tem comprovado esta teoria.</a:t>
            </a:r>
          </a:p>
          <a:p>
            <a:pPr algn="just"/>
            <a:endParaRPr lang="pt-BR" sz="1800" dirty="0"/>
          </a:p>
        </p:txBody>
      </p:sp>
      <p:sp>
        <p:nvSpPr>
          <p:cNvPr id="106" name="Google Shape;106;p3">
            <a:extLst>
              <a:ext uri="{FF2B5EF4-FFF2-40B4-BE49-F238E27FC236}">
                <a16:creationId xmlns:a16="http://schemas.microsoft.com/office/drawing/2014/main" id="{308C0B12-1C5F-8F1E-12B0-E41D4E093BCC}"/>
              </a:ext>
            </a:extLst>
          </p:cNvPr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Conclusão</a:t>
            </a:r>
            <a:r>
              <a:rPr lang="en-US" sz="33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48785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/>
        </p:nvSpPr>
        <p:spPr>
          <a:xfrm>
            <a:off x="1754375" y="2427500"/>
            <a:ext cx="9272100" cy="283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endParaRPr lang="pt-BR" sz="2000" b="1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 algn="ctr"/>
            <a:r>
              <a:rPr lang="pt-BR" sz="36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OBRIGADO!  </a:t>
            </a:r>
          </a:p>
          <a:p>
            <a:pPr lvl="0"/>
            <a:endParaRPr lang="pt-BR" sz="3600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/>
            <a:endParaRPr lang="pt-BR" sz="2000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/>
            <a:endParaRPr lang="pt-BR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2"/>
          <p:cNvSpPr txBox="1"/>
          <p:nvPr/>
        </p:nvSpPr>
        <p:spPr>
          <a:xfrm>
            <a:off x="1830575" y="716675"/>
            <a:ext cx="84312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33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ERT">
      <a:dk1>
        <a:srgbClr val="241C36"/>
      </a:dk1>
      <a:lt1>
        <a:srgbClr val="FFFFFF"/>
      </a:lt1>
      <a:dk2>
        <a:srgbClr val="A4CC90"/>
      </a:dk2>
      <a:lt2>
        <a:srgbClr val="FFFFFF"/>
      </a:lt2>
      <a:accent1>
        <a:srgbClr val="A4CC90"/>
      </a:accent1>
      <a:accent2>
        <a:srgbClr val="A4CC90"/>
      </a:accent2>
      <a:accent3>
        <a:srgbClr val="A4CC90"/>
      </a:accent3>
      <a:accent4>
        <a:srgbClr val="A4CC90"/>
      </a:accent4>
      <a:accent5>
        <a:srgbClr val="A4CC90"/>
      </a:accent5>
      <a:accent6>
        <a:srgbClr val="A4CC90"/>
      </a:accent6>
      <a:hlink>
        <a:srgbClr val="A4CC90"/>
      </a:hlink>
      <a:folHlink>
        <a:srgbClr val="8672B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E6042B382F6E24794111BA83805F94B" ma:contentTypeVersion="17" ma:contentTypeDescription="Crie um novo documento." ma:contentTypeScope="" ma:versionID="25d4ab1c1b3eca78818dbe6c99f1ce9a">
  <xsd:schema xmlns:xsd="http://www.w3.org/2001/XMLSchema" xmlns:xs="http://www.w3.org/2001/XMLSchema" xmlns:p="http://schemas.microsoft.com/office/2006/metadata/properties" xmlns:ns2="3434f5b7-5a97-4aa4-b3ef-799652b9e185" xmlns:ns3="99957af9-6da4-4602-b9de-b65761af8697" xmlns:ns4="6cf8b2cb-86b7-4201-9d49-770e6fc2552d" targetNamespace="http://schemas.microsoft.com/office/2006/metadata/properties" ma:root="true" ma:fieldsID="a3d8f7b9ad92ecb79d77ffb0ed206948" ns2:_="" ns3:_="" ns4:_="">
    <xsd:import namespace="3434f5b7-5a97-4aa4-b3ef-799652b9e185"/>
    <xsd:import namespace="99957af9-6da4-4602-b9de-b65761af8697"/>
    <xsd:import namespace="6cf8b2cb-86b7-4201-9d49-770e6fc255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34f5b7-5a97-4aa4-b3ef-799652b9e1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Marcações de imagem" ma:readOnly="false" ma:fieldId="{5cf76f15-5ced-4ddc-b409-7134ff3c332f}" ma:taxonomyMulti="true" ma:sspId="52050274-c408-4b92-a9fc-c05a71660b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957af9-6da4-4602-b9de-b65761af869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f8b2cb-86b7-4201-9d49-770e6fc2552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52adf2-1fd0-43df-941a-c244df9b78c7}" ma:internalName="TaxCatchAll" ma:showField="CatchAllData" ma:web="6cf8b2cb-86b7-4201-9d49-770e6fc255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f8b2cb-86b7-4201-9d49-770e6fc2552d" xsi:nil="true"/>
    <lcf76f155ced4ddcb4097134ff3c332f xmlns="3434f5b7-5a97-4aa4-b3ef-799652b9e1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C4F33D4-7ABD-43DB-98C8-A1E574DB5F23}"/>
</file>

<file path=customXml/itemProps2.xml><?xml version="1.0" encoding="utf-8"?>
<ds:datastoreItem xmlns:ds="http://schemas.openxmlformats.org/officeDocument/2006/customXml" ds:itemID="{8A819F24-BE1A-449B-8529-D351DA074111}"/>
</file>

<file path=customXml/itemProps3.xml><?xml version="1.0" encoding="utf-8"?>
<ds:datastoreItem xmlns:ds="http://schemas.openxmlformats.org/officeDocument/2006/customXml" ds:itemID="{1C1C2E95-6DE2-45D3-AF1D-0AA25E0B45B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2278</Words>
  <Application>Microsoft Office PowerPoint</Application>
  <PresentationFormat>Widescreen</PresentationFormat>
  <Paragraphs>254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Arial</vt:lpstr>
      <vt:lpstr>Calibri</vt:lpstr>
      <vt:lpstr>Trebuchet MS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Usuário</dc:creator>
  <cp:lastModifiedBy>Eduardo Pastore</cp:lastModifiedBy>
  <cp:revision>1</cp:revision>
  <dcterms:created xsi:type="dcterms:W3CDTF">2021-06-25T18:14:35Z</dcterms:created>
  <dcterms:modified xsi:type="dcterms:W3CDTF">2026-04-09T12:47:29Z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0x010100CE6042B382F6E24794111BA83805F94B</vt:lpwstr>
  </property>
</Properties>
</file>